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38" autoAdjust="0"/>
    <p:restoredTop sz="94580" autoAdjust="0"/>
  </p:normalViewPr>
  <p:slideViewPr>
    <p:cSldViewPr snapToGrid="0" snapToObjects="1">
      <p:cViewPr>
        <p:scale>
          <a:sx n="100" d="100"/>
          <a:sy n="100" d="100"/>
        </p:scale>
        <p:origin x="-12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84AFE33-E9E3-D444-91B9-4ED6117C9F8E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3C580A-074D-8E42-AE09-F6B3A2B8AC2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://www.usawaterquality.org/funded_projects/facilitation/1890_Facilit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6039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2014 </a:t>
            </a:r>
            <a:r>
              <a:rPr lang="en-US" dirty="0" smtClean="0"/>
              <a:t>AgrAbility</a:t>
            </a:r>
            <a:r>
              <a:rPr lang="en-US" dirty="0" smtClean="0"/>
              <a:t> National Training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32378"/>
            <a:ext cx="7772400" cy="13301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Working With Your 1890 Institution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762500"/>
            <a:ext cx="7772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Sandra Thompson, M.Ed., </a:t>
            </a:r>
            <a:r>
              <a:rPr lang="en-US" b="1" dirty="0" smtClean="0"/>
              <a:t>EdS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Community Resource Development, Faculty/Program Leader/Specialist</a:t>
            </a:r>
          </a:p>
          <a:p>
            <a:r>
              <a:rPr lang="en-US" dirty="0" smtClean="0"/>
              <a:t>Florida A&amp;M University</a:t>
            </a:r>
          </a:p>
          <a:p>
            <a:r>
              <a:rPr lang="en-US" dirty="0" smtClean="0"/>
              <a:t>College of Agriculture and Food Sciences</a:t>
            </a:r>
          </a:p>
          <a:p>
            <a:r>
              <a:rPr lang="en-US" dirty="0" smtClean="0"/>
              <a:t>Cooperative Extension Program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1890 Land Grant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890 National Facilitation Ma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374" y="1417639"/>
            <a:ext cx="6926219" cy="395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5377267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Source: http://www.usawaterquality.org/funded_projects/facilitation/1890_Facilitation.html</a:t>
            </a:r>
            <a:endParaRPr lang="en-US" dirty="0" smtClean="0"/>
          </a:p>
          <a:p>
            <a:r>
              <a:rPr lang="en-US" dirty="0" smtClean="0"/>
              <a:t>http://www.pvamu.edu/library/about-the-library/history-of-the-library-at-prairie-view/1890-land-grant-history/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4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560" b="1" dirty="0" smtClean="0"/>
              <a:t>The 1890 institutions are prominent among research institutions in fields such as:</a:t>
            </a:r>
          </a:p>
          <a:p>
            <a:r>
              <a:rPr lang="en-US" sz="2571" dirty="0" smtClean="0"/>
              <a:t>A</a:t>
            </a:r>
            <a:r>
              <a:rPr lang="en-US" sz="2571" dirty="0" smtClean="0"/>
              <a:t>nimal sciences </a:t>
            </a:r>
          </a:p>
          <a:p>
            <a:r>
              <a:rPr lang="en-US" sz="2571" dirty="0" smtClean="0"/>
              <a:t>S</a:t>
            </a:r>
            <a:r>
              <a:rPr lang="en-US" sz="2571" dirty="0" smtClean="0"/>
              <a:t>ustainable agriculture and agriculture economics </a:t>
            </a:r>
          </a:p>
          <a:p>
            <a:r>
              <a:rPr lang="en-US" sz="2571" dirty="0" smtClean="0"/>
              <a:t>T</a:t>
            </a:r>
            <a:r>
              <a:rPr lang="en-US" sz="2571" dirty="0" smtClean="0"/>
              <a:t>oxicology and waste management </a:t>
            </a:r>
          </a:p>
          <a:p>
            <a:r>
              <a:rPr lang="en-US" sz="2571" dirty="0" smtClean="0"/>
              <a:t>Conservation and environmental management </a:t>
            </a:r>
          </a:p>
          <a:p>
            <a:r>
              <a:rPr lang="en-US" sz="2571" dirty="0" smtClean="0"/>
              <a:t>B</a:t>
            </a:r>
            <a:r>
              <a:rPr lang="en-US" sz="2571" dirty="0" smtClean="0"/>
              <a:t>usiness and industrial development </a:t>
            </a:r>
          </a:p>
          <a:p>
            <a:r>
              <a:rPr lang="en-US" sz="2571" dirty="0" smtClean="0"/>
              <a:t>B</a:t>
            </a:r>
            <a:r>
              <a:rPr lang="en-US" sz="2571" dirty="0" smtClean="0"/>
              <a:t>iomedical science </a:t>
            </a:r>
          </a:p>
          <a:p>
            <a:r>
              <a:rPr lang="en-US" sz="2571" dirty="0" smtClean="0"/>
              <a:t>F</a:t>
            </a:r>
            <a:r>
              <a:rPr lang="en-US" sz="2571" dirty="0" smtClean="0"/>
              <a:t>ood and nutrition </a:t>
            </a:r>
          </a:p>
          <a:p>
            <a:r>
              <a:rPr lang="en-US" sz="2571" dirty="0" smtClean="0"/>
              <a:t>Plant and social sciences </a:t>
            </a:r>
          </a:p>
          <a:p>
            <a:r>
              <a:rPr lang="en-US" sz="2571" dirty="0" smtClean="0"/>
              <a:t>I</a:t>
            </a:r>
            <a:r>
              <a:rPr lang="en-US" sz="2571" dirty="0" smtClean="0"/>
              <a:t>nternational development </a:t>
            </a:r>
          </a:p>
          <a:p>
            <a:pPr>
              <a:buNone/>
            </a:pPr>
            <a:r>
              <a:rPr lang="en-US" sz="2571" dirty="0" smtClean="0"/>
              <a:t>Source: http://</a:t>
            </a:r>
            <a:r>
              <a:rPr lang="en-US" sz="2571" dirty="0" smtClean="0"/>
              <a:t>www.aplu.org/page.aspx?pid</a:t>
            </a:r>
            <a:r>
              <a:rPr lang="en-US" sz="2571" dirty="0" smtClean="0"/>
              <a:t>=1074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74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80" b="1" dirty="0"/>
              <a:t>Research to include:</a:t>
            </a:r>
          </a:p>
          <a:p>
            <a:pPr lvl="0"/>
            <a:r>
              <a:rPr lang="en-US" sz="2571" dirty="0"/>
              <a:t>Ways to boost the productivity of grain legumes—peanuts, soybeans, pigeon peas and dry beans—to help alleviate poverty in developing nations; </a:t>
            </a:r>
          </a:p>
          <a:p>
            <a:pPr lvl="0"/>
            <a:r>
              <a:rPr lang="en-US" sz="2571" dirty="0"/>
              <a:t>Synthesized a series of oxygen-carrying protein complexes that have the potential to serve as blood substitutes in the treatment of sickle cell anemia; and </a:t>
            </a:r>
          </a:p>
          <a:p>
            <a:pPr lvl="0"/>
            <a:r>
              <a:rPr lang="en-US" sz="2571" dirty="0"/>
              <a:t>Developed new composite alloys for use in space </a:t>
            </a:r>
            <a:r>
              <a:rPr lang="en-US" sz="2571" dirty="0" smtClean="0"/>
              <a:t>exploration.</a:t>
            </a:r>
          </a:p>
          <a:p>
            <a:pPr>
              <a:buNone/>
            </a:pPr>
            <a:r>
              <a:rPr lang="en-US" sz="2571" dirty="0"/>
              <a:t/>
            </a:r>
            <a:br>
              <a:rPr lang="en-US" sz="2571" dirty="0"/>
            </a:br>
            <a:r>
              <a:rPr lang="en-US" sz="2571" b="1" dirty="0"/>
              <a:t>Research facilities to include: </a:t>
            </a:r>
          </a:p>
          <a:p>
            <a:pPr lvl="0"/>
            <a:r>
              <a:rPr lang="en-US" sz="2571" dirty="0"/>
              <a:t>Centers for the application of remote sensing; biomedical; environmental technology; silicon fabrication; water resources engineering and food microbiology/nutrition</a:t>
            </a:r>
          </a:p>
          <a:p>
            <a:pPr lvl="0"/>
            <a:r>
              <a:rPr lang="en-US" sz="2571" dirty="0"/>
              <a:t>Claude E. Phillips </a:t>
            </a:r>
            <a:r>
              <a:rPr lang="en-US" sz="2571" dirty="0" smtClean="0"/>
              <a:t>Herbarium.</a:t>
            </a:r>
          </a:p>
          <a:p>
            <a:pPr lvl="0">
              <a:buNone/>
            </a:pPr>
            <a:r>
              <a:rPr lang="en-US" dirty="0" smtClean="0"/>
              <a:t>Source: http://</a:t>
            </a:r>
            <a:r>
              <a:rPr lang="en-US" dirty="0" smtClean="0"/>
              <a:t>www.aplu.org/page.aspx?pid</a:t>
            </a:r>
            <a:r>
              <a:rPr lang="en-US" dirty="0" smtClean="0"/>
              <a:t>=1074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74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80" b="1" dirty="0" smtClean="0"/>
              <a:t>Three of Top Five </a:t>
            </a:r>
            <a:r>
              <a:rPr lang="en-US" sz="3273" b="1" dirty="0" smtClean="0"/>
              <a:t>Producers of African American Graduates </a:t>
            </a:r>
            <a:r>
              <a:rPr lang="en-US" sz="3273" b="1" dirty="0"/>
              <a:t>with doctorate </a:t>
            </a:r>
            <a:r>
              <a:rPr lang="en-US" sz="3273" b="1" dirty="0" smtClean="0"/>
              <a:t>degrees:</a:t>
            </a:r>
          </a:p>
          <a:p>
            <a:r>
              <a:rPr lang="en-US" sz="3273" dirty="0"/>
              <a:t>Florida A&amp;M University,</a:t>
            </a:r>
            <a:r>
              <a:rPr lang="en-US" sz="3273" dirty="0" smtClean="0"/>
              <a:t> </a:t>
            </a:r>
          </a:p>
          <a:p>
            <a:r>
              <a:rPr lang="en-US" sz="3273" dirty="0" smtClean="0"/>
              <a:t>Tennessee </a:t>
            </a:r>
            <a:r>
              <a:rPr lang="en-US" sz="3273" dirty="0"/>
              <a:t>State University and</a:t>
            </a:r>
            <a:r>
              <a:rPr lang="en-US" sz="3273" dirty="0" smtClean="0"/>
              <a:t> </a:t>
            </a:r>
          </a:p>
          <a:p>
            <a:r>
              <a:rPr lang="en-US" sz="3273" dirty="0" smtClean="0"/>
              <a:t>Southern </a:t>
            </a:r>
            <a:r>
              <a:rPr lang="en-US" sz="3273" dirty="0"/>
              <a:t>University &amp; A&amp;M College</a:t>
            </a:r>
            <a:r>
              <a:rPr lang="en-US" sz="3273" dirty="0" smtClean="0"/>
              <a:t> </a:t>
            </a:r>
            <a:br>
              <a:rPr lang="en-US" sz="3273" dirty="0" smtClean="0"/>
            </a:br>
            <a:endParaRPr lang="en-US" sz="3273" dirty="0" smtClean="0"/>
          </a:p>
          <a:p>
            <a:pPr>
              <a:buNone/>
            </a:pPr>
            <a:r>
              <a:rPr lang="en-US" sz="3273" b="1" dirty="0" smtClean="0"/>
              <a:t>Three </a:t>
            </a:r>
            <a:r>
              <a:rPr lang="en-US" sz="3273" b="1" dirty="0"/>
              <a:t>of the largest historically black universities in the nation are land-grant institutions:</a:t>
            </a:r>
          </a:p>
          <a:p>
            <a:pPr lvl="0"/>
            <a:r>
              <a:rPr lang="en-US" sz="3273" dirty="0"/>
              <a:t>University of the District of Columbia </a:t>
            </a:r>
          </a:p>
          <a:p>
            <a:pPr lvl="0"/>
            <a:r>
              <a:rPr lang="en-US" sz="3273" dirty="0"/>
              <a:t>Florida A&amp;M University </a:t>
            </a:r>
          </a:p>
          <a:p>
            <a:pPr lvl="0"/>
            <a:r>
              <a:rPr lang="en-US" sz="3273" dirty="0"/>
              <a:t>Southern University and A&amp;M College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Source: http://</a:t>
            </a:r>
            <a:r>
              <a:rPr lang="en-US" dirty="0" smtClean="0"/>
              <a:t>www.aplu.org/page.aspx?pid</a:t>
            </a:r>
            <a:r>
              <a:rPr lang="en-US" dirty="0" smtClean="0"/>
              <a:t>=1074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96300" cy="519906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 smtClean="0"/>
              <a:t>Doctorate and professional </a:t>
            </a:r>
            <a:r>
              <a:rPr lang="en-US" dirty="0" smtClean="0"/>
              <a:t>d</a:t>
            </a:r>
            <a:r>
              <a:rPr lang="en-US" dirty="0" smtClean="0"/>
              <a:t>egree </a:t>
            </a:r>
            <a:r>
              <a:rPr lang="en-US" dirty="0" smtClean="0"/>
              <a:t>d</a:t>
            </a:r>
            <a:r>
              <a:rPr lang="en-US" dirty="0" smtClean="0"/>
              <a:t>isciplines to included: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Engineering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Food Sciences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Law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Pharmaceutical Sciences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Physics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Plant and Soil Sciences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Toxicology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Veterinary Medicine </a:t>
            </a:r>
          </a:p>
          <a:p>
            <a:pPr marL="0" indent="0">
              <a:buNone/>
            </a:pPr>
            <a:r>
              <a:rPr lang="en-US" dirty="0" smtClean="0"/>
              <a:t>Applicable Universities - Alabama </a:t>
            </a:r>
            <a:r>
              <a:rPr lang="en-US" dirty="0" smtClean="0"/>
              <a:t>A&amp;M University, Florida A&amp;M University, North Carolina A&amp;T State University, South Carolina State University, Southern University &amp; A&amp;M College, Tennessee State University, Tuskegee University and the University of Maryland Eastern </a:t>
            </a:r>
            <a:r>
              <a:rPr lang="en-US" dirty="0" smtClean="0"/>
              <a:t>Shore</a:t>
            </a:r>
            <a:r>
              <a:rPr lang="en-US" dirty="0" smtClean="0"/>
              <a:t>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Source: http://</a:t>
            </a:r>
            <a:r>
              <a:rPr lang="en-US" dirty="0" smtClean="0"/>
              <a:t>www.aplu.org/page.aspx?pid</a:t>
            </a:r>
            <a:r>
              <a:rPr lang="en-US" dirty="0" smtClean="0"/>
              <a:t>=1074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8020051" cy="4449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Target Audience: </a:t>
            </a:r>
          </a:p>
          <a:p>
            <a:pPr marL="63500" indent="0">
              <a:buNone/>
              <a:tabLst>
                <a:tab pos="63500" algn="l"/>
              </a:tabLst>
            </a:pPr>
            <a:r>
              <a:rPr lang="en-US" dirty="0" smtClean="0"/>
              <a:t>Primarily socially and economically disadvantaged populations in both urban and rural settings</a:t>
            </a:r>
          </a:p>
          <a:p>
            <a:pPr marL="0" indent="0">
              <a:buNone/>
            </a:pPr>
            <a:r>
              <a:rPr lang="en-US" b="1" dirty="0" smtClean="0"/>
              <a:t>Cooperative Extension Programming:</a:t>
            </a:r>
          </a:p>
          <a:p>
            <a:pPr marL="0" indent="0"/>
            <a:r>
              <a:rPr lang="en-US" dirty="0" smtClean="0"/>
              <a:t>4-H and Youth Development</a:t>
            </a:r>
          </a:p>
          <a:p>
            <a:pPr marL="0" indent="0"/>
            <a:r>
              <a:rPr lang="en-US" dirty="0" smtClean="0"/>
              <a:t>Community Resource Development</a:t>
            </a:r>
          </a:p>
          <a:p>
            <a:pPr marL="0" indent="0"/>
            <a:r>
              <a:rPr lang="en-US" dirty="0" smtClean="0"/>
              <a:t>Agriculture</a:t>
            </a:r>
          </a:p>
          <a:p>
            <a:pPr marL="0" indent="0"/>
            <a:r>
              <a:rPr lang="en-US" dirty="0" smtClean="0"/>
              <a:t>Natural Resource and Conservation</a:t>
            </a:r>
          </a:p>
          <a:p>
            <a:pPr marL="0" indent="0"/>
            <a:r>
              <a:rPr lang="en-US" dirty="0" smtClean="0"/>
              <a:t>Family and Consumer Science</a:t>
            </a:r>
          </a:p>
          <a:p>
            <a:pPr marL="0" indent="0"/>
            <a:r>
              <a:rPr lang="en-US" dirty="0" smtClean="0"/>
              <a:t>eXtension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291"/>
          </a:xfrm>
        </p:spPr>
        <p:txBody>
          <a:bodyPr>
            <a:normAutofit fontScale="77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lang="en-US" sz="2400" b="1" kern="1200" dirty="0" smtClean="0">
                <a:solidFill>
                  <a:schemeClr val="bg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1890 Impact </a:t>
            </a:r>
            <a:r>
              <a:rPr lang="en-US" b="1" dirty="0" smtClean="0"/>
              <a:t>Small Scale</a:t>
            </a:r>
            <a:r>
              <a:rPr lang="en-US" b="1" baseline="0" dirty="0" smtClean="0"/>
              <a:t> </a:t>
            </a:r>
            <a:r>
              <a:rPr lang="en-US" b="1" dirty="0" smtClean="0"/>
              <a:t>Agriculture</a:t>
            </a:r>
          </a:p>
          <a:p>
            <a:r>
              <a:rPr lang="en-US" dirty="0" smtClean="0"/>
              <a:t>Development </a:t>
            </a:r>
            <a:r>
              <a:rPr lang="en-US" dirty="0"/>
              <a:t>of a Natural Hog Growers Association increased its membership hog-sale income by over $200,000 in North Carolina and entered into contracts with the Whole Food Market. </a:t>
            </a:r>
          </a:p>
          <a:p>
            <a:r>
              <a:rPr lang="en-US" dirty="0"/>
              <a:t>Development of the Master Meat Goat Herdsman Program has saved producers over $16,250, annually, in Florida in veterinarian and production costs. </a:t>
            </a:r>
          </a:p>
          <a:p>
            <a:r>
              <a:rPr lang="en-US" dirty="0"/>
              <a:t>In Alabama, as a result of efficiency training, 13 farmers acquired USDA farm ownership loans in the amount of $2.6 million and 10 acquired operating loans for nearly $1.0 million.  Limited-resource farmers in Kentucky increased net farm income by $4,500.00.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Source: http://docs.house.gov/meetings/AG/AG14/20140304/101828/HHRG-113-AG14-20140304-SD004.pdf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28800"/>
            <a:ext cx="7956551" cy="4297363"/>
          </a:xfrm>
        </p:spPr>
        <p:txBody>
          <a:bodyPr>
            <a:normAutofit fontScale="92500" lnSpcReduction="20000"/>
          </a:bodyPr>
          <a:lstStyle/>
          <a:p>
            <a:pPr marL="63500" indent="-63500">
              <a:buNone/>
            </a:pPr>
            <a:r>
              <a:rPr lang="en-US" dirty="0" smtClean="0"/>
              <a:t>The capacity of 1890 Institutions to offer </a:t>
            </a:r>
            <a:r>
              <a:rPr lang="en-US" dirty="0" smtClean="0"/>
              <a:t>AgrAbility</a:t>
            </a:r>
            <a:r>
              <a:rPr lang="en-US" dirty="0" smtClean="0"/>
              <a:t> training and consultation to residents with disabilities</a:t>
            </a:r>
            <a:r>
              <a:rPr lang="en-US" baseline="0" dirty="0" smtClean="0"/>
              <a:t> </a:t>
            </a:r>
            <a:r>
              <a:rPr lang="en-US" dirty="0" smtClean="0"/>
              <a:t>in their respective geographical service areas will </a:t>
            </a:r>
          </a:p>
          <a:p>
            <a:pPr marL="63500" indent="-6350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reate access to agricultural related pursuits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mprove overall quality of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new stakeholder and networks invested in providing comprehensive service access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 social and economic justice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177</TotalTime>
  <Words>665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2014 AgrAbility National Training Workshop</vt:lpstr>
      <vt:lpstr>1890 Land Grant Institutions</vt:lpstr>
      <vt:lpstr>Performance</vt:lpstr>
      <vt:lpstr>Contributions</vt:lpstr>
      <vt:lpstr>Contributions</vt:lpstr>
      <vt:lpstr>Contributions</vt:lpstr>
      <vt:lpstr>Focus</vt:lpstr>
      <vt:lpstr>Relevance</vt:lpstr>
      <vt:lpstr>Improving Capacity</vt:lpstr>
    </vt:vector>
  </TitlesOfParts>
  <Company>FAMU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AgrAbility National Training Workshop</dc:title>
  <dc:creator>Sandra Thompson</dc:creator>
  <cp:lastModifiedBy>Sandra Thompson</cp:lastModifiedBy>
  <cp:revision>5</cp:revision>
  <dcterms:created xsi:type="dcterms:W3CDTF">2014-04-02T10:12:06Z</dcterms:created>
  <dcterms:modified xsi:type="dcterms:W3CDTF">2014-04-02T13:09:27Z</dcterms:modified>
</cp:coreProperties>
</file>